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7104063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D2wnQ4x5rwZAuSrhp4OUeFD5h/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a Kumi" initials="" lastIdx="2" clrIdx="0"/>
  <p:cmAuthor id="1" name="Angi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488d719c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488d719c7_0_2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0488d719c7_0_2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0396d16df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0396d16dfc_0_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0396d16dfc_0_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396d16df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0396d16dfc_0_1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10396d16dfc_0_1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785DEC8-195B-4A1A-BC5B-F9BC50F41E90}" type="datetime1">
              <a:rPr lang="en-GB" smtClean="0"/>
              <a:t>06/02/2022</a:t>
            </a:fld>
            <a:endParaRPr dirty="0"/>
          </a:p>
        </p:txBody>
      </p:sp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>
  <p:cSld name="Inhalt mit Überschrif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body" idx="1"/>
          </p:nvPr>
        </p:nvSpPr>
        <p:spPr>
          <a:xfrm>
            <a:off x="4972049" y="1099337"/>
            <a:ext cx="7019927" cy="500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47B36C-8CB3-4AF0-B0A7-8317B5D22282}" type="datetime1">
              <a:rPr lang="en-GB" smtClean="0"/>
              <a:t>06/02/2022</a:t>
            </a:fld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200025" y="1099336"/>
            <a:ext cx="4572000" cy="95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200024" y="2057399"/>
            <a:ext cx="4572001" cy="404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2">
  <p:cSld name="Titelfolie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/>
          <p:nvPr/>
        </p:nvSpPr>
        <p:spPr>
          <a:xfrm>
            <a:off x="-19807" y="-3368"/>
            <a:ext cx="1221180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2">
            <a:alphaModFix/>
          </a:blip>
          <a:srcRect t="29930" b="34566"/>
          <a:stretch/>
        </p:blipFill>
        <p:spPr>
          <a:xfrm>
            <a:off x="-20499" y="-3367"/>
            <a:ext cx="12212499" cy="607595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/>
          <p:nvPr/>
        </p:nvSpPr>
        <p:spPr>
          <a:xfrm>
            <a:off x="-19807" y="4220141"/>
            <a:ext cx="12212500" cy="1852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300445" y="5232620"/>
            <a:ext cx="7818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Tuesday, January 26, 2021</a:t>
            </a:r>
            <a:endParaRPr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300444" y="4410088"/>
            <a:ext cx="11624861" cy="61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7806" y="6111375"/>
            <a:ext cx="2717499" cy="704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7"/>
          <p:cNvGrpSpPr/>
          <p:nvPr/>
        </p:nvGrpSpPr>
        <p:grpSpPr>
          <a:xfrm>
            <a:off x="300444" y="6215245"/>
            <a:ext cx="3384316" cy="518939"/>
            <a:chOff x="300444" y="6215245"/>
            <a:chExt cx="3384316" cy="518939"/>
          </a:xfrm>
        </p:grpSpPr>
        <p:sp>
          <p:nvSpPr>
            <p:cNvPr id="117" name="Google Shape;117;p27"/>
            <p:cNvSpPr txBox="1"/>
            <p:nvPr/>
          </p:nvSpPr>
          <p:spPr>
            <a:xfrm>
              <a:off x="840900" y="6305437"/>
              <a:ext cx="28438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TUM School of Management</a:t>
              </a:r>
              <a:endParaRPr/>
            </a:p>
          </p:txBody>
        </p:sp>
        <p:pic>
          <p:nvPicPr>
            <p:cNvPr id="118" name="Google Shape;118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0444" y="6215245"/>
              <a:ext cx="540456" cy="5189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3">
  <p:cSld name="Titelfolie 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-19807" y="-3368"/>
            <a:ext cx="1221180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28"/>
          <p:cNvPicPr preferRelativeResize="0"/>
          <p:nvPr/>
        </p:nvPicPr>
        <p:blipFill rotWithShape="1">
          <a:blip r:embed="rId2">
            <a:alphaModFix/>
          </a:blip>
          <a:srcRect b="11376"/>
          <a:stretch/>
        </p:blipFill>
        <p:spPr>
          <a:xfrm>
            <a:off x="-20499" y="-15465"/>
            <a:ext cx="12212499" cy="608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8"/>
          <p:cNvSpPr/>
          <p:nvPr/>
        </p:nvSpPr>
        <p:spPr>
          <a:xfrm>
            <a:off x="-19807" y="4220141"/>
            <a:ext cx="12212500" cy="1852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300445" y="5232620"/>
            <a:ext cx="7818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Tuesday, January 26, 2021</a:t>
            </a:r>
            <a:endParaRPr sz="2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300444" y="4410088"/>
            <a:ext cx="11624861" cy="61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7806" y="6111375"/>
            <a:ext cx="2717499" cy="704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8"/>
          <p:cNvGrpSpPr/>
          <p:nvPr/>
        </p:nvGrpSpPr>
        <p:grpSpPr>
          <a:xfrm>
            <a:off x="300444" y="6215245"/>
            <a:ext cx="3384316" cy="518939"/>
            <a:chOff x="300444" y="6215245"/>
            <a:chExt cx="3384316" cy="518939"/>
          </a:xfrm>
        </p:grpSpPr>
        <p:sp>
          <p:nvSpPr>
            <p:cNvPr id="127" name="Google Shape;127;p28"/>
            <p:cNvSpPr txBox="1"/>
            <p:nvPr/>
          </p:nvSpPr>
          <p:spPr>
            <a:xfrm>
              <a:off x="840900" y="6305437"/>
              <a:ext cx="28438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TUM School of Management</a:t>
              </a:r>
              <a:endParaRPr/>
            </a:p>
          </p:txBody>
        </p:sp>
        <p:pic>
          <p:nvPicPr>
            <p:cNvPr id="128" name="Google Shape;128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0444" y="6215245"/>
              <a:ext cx="540456" cy="5189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&amp; Internet">
  <p:cSld name="Marketing &amp; Interne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9"/>
          <p:cNvGraphicFramePr/>
          <p:nvPr/>
        </p:nvGraphicFramePr>
        <p:xfrm>
          <a:off x="1761894" y="4968090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68000" imgH="468000" progId="Photoshop.Image.12">
                  <p:embed/>
                </p:oleObj>
              </mc:Choice>
              <mc:Fallback>
                <p:oleObj r:id="rId3" imgW="468000" imgH="468000" progId="Photoshop.Image.12">
                  <p:embed/>
                  <p:pic>
                    <p:nvPicPr>
                      <p:cNvPr id="130" name="Google Shape;130;p2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61894" y="4968090"/>
                        <a:ext cx="46800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Google Shape;131;p29"/>
          <p:cNvSpPr txBox="1"/>
          <p:nvPr/>
        </p:nvSpPr>
        <p:spPr>
          <a:xfrm>
            <a:off x="266700" y="125999"/>
            <a:ext cx="9009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538" y="234923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94893">
            <a:off x="1777341" y="148814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9808">
            <a:off x="2269199" y="3220590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64052">
            <a:off x="2137944" y="4076928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45D6495-D186-4E8A-B20C-A758AD8B3896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ntmanagement">
  <p:cSld name="Eventmanagemen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30"/>
          <p:cNvGraphicFramePr/>
          <p:nvPr/>
        </p:nvGraphicFramePr>
        <p:xfrm>
          <a:off x="1761894" y="4968090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468000" imgH="468000" progId="Photoshop.Image.12">
                  <p:embed/>
                </p:oleObj>
              </mc:Choice>
              <mc:Fallback>
                <p:oleObj r:id="rId3" imgW="468000" imgH="468000" progId="Photoshop.Image.12">
                  <p:embed/>
                  <p:pic>
                    <p:nvPicPr>
                      <p:cNvPr id="140" name="Google Shape;140;p30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61894" y="4968090"/>
                        <a:ext cx="46800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Google Shape;141;p30"/>
          <p:cNvSpPr txBox="1"/>
          <p:nvPr/>
        </p:nvSpPr>
        <p:spPr>
          <a:xfrm>
            <a:off x="266700" y="125999"/>
            <a:ext cx="9009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538" y="234923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94893">
            <a:off x="1777341" y="148814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9808">
            <a:off x="2269199" y="3220590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64052">
            <a:off x="2137944" y="4076928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22C8940-215A-4F25-97F4-32CC009B428D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versity Policy">
  <p:cSld name="University Polic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31"/>
          <p:cNvGraphicFramePr/>
          <p:nvPr/>
        </p:nvGraphicFramePr>
        <p:xfrm>
          <a:off x="1761894" y="4968090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3" imgW="468000" imgH="468000" progId="Photoshop.Image.12">
                  <p:embed/>
                </p:oleObj>
              </mc:Choice>
              <mc:Fallback>
                <p:oleObj r:id="rId3" imgW="468000" imgH="468000" progId="Photoshop.Image.12">
                  <p:embed/>
                  <p:pic>
                    <p:nvPicPr>
                      <p:cNvPr id="150" name="Google Shape;150;p3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61894" y="4968090"/>
                        <a:ext cx="46800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Google Shape;151;p31"/>
          <p:cNvSpPr txBox="1"/>
          <p:nvPr/>
        </p:nvSpPr>
        <p:spPr>
          <a:xfrm>
            <a:off x="266700" y="125999"/>
            <a:ext cx="9009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538" y="234923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94893">
            <a:off x="1777341" y="148814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9808">
            <a:off x="2269199" y="3220590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64052">
            <a:off x="2137944" y="4076928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23EA596-93C4-446E-A0F5-687A8E3F647C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udent Expericence">
  <p:cSld name="Student Expericenc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32"/>
          <p:cNvGraphicFramePr/>
          <p:nvPr/>
        </p:nvGraphicFramePr>
        <p:xfrm>
          <a:off x="1761894" y="4968090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468000" imgH="468000" progId="Photoshop.Image.12">
                  <p:embed/>
                </p:oleObj>
              </mc:Choice>
              <mc:Fallback>
                <p:oleObj r:id="rId3" imgW="468000" imgH="468000" progId="Photoshop.Image.12">
                  <p:embed/>
                  <p:pic>
                    <p:nvPicPr>
                      <p:cNvPr id="160" name="Google Shape;160;p3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61894" y="4968090"/>
                        <a:ext cx="46800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Google Shape;161;p32"/>
          <p:cNvSpPr txBox="1"/>
          <p:nvPr/>
        </p:nvSpPr>
        <p:spPr>
          <a:xfrm>
            <a:off x="266700" y="125999"/>
            <a:ext cx="9009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538" y="234923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94893">
            <a:off x="1777341" y="148814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9808">
            <a:off x="2269199" y="3220590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64052">
            <a:off x="2137944" y="4076928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63B746A-1489-4F70-A8D6-8077CEAAFDF5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 &amp; Financial Affairs">
  <p:cSld name="Internal &amp; Financial Affair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33"/>
          <p:cNvGraphicFramePr/>
          <p:nvPr/>
        </p:nvGraphicFramePr>
        <p:xfrm>
          <a:off x="1761894" y="4968090"/>
          <a:ext cx="4680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468000" imgH="468000" progId="Photoshop.Image.12">
                  <p:embed/>
                </p:oleObj>
              </mc:Choice>
              <mc:Fallback>
                <p:oleObj r:id="rId3" imgW="468000" imgH="468000" progId="Photoshop.Image.12">
                  <p:embed/>
                  <p:pic>
                    <p:nvPicPr>
                      <p:cNvPr id="170" name="Google Shape;170;p33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761894" y="4968090"/>
                        <a:ext cx="468000" cy="46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" name="Google Shape;171;p33"/>
          <p:cNvSpPr txBox="1"/>
          <p:nvPr/>
        </p:nvSpPr>
        <p:spPr>
          <a:xfrm>
            <a:off x="266700" y="125999"/>
            <a:ext cx="9009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4" name="Google Shape;174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6538" y="234923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94893">
            <a:off x="1777341" y="1488147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79808">
            <a:off x="2269199" y="3220590"/>
            <a:ext cx="504000" cy="5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264052">
            <a:off x="2137944" y="4076928"/>
            <a:ext cx="504000" cy="5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9D4B2E2-7379-4439-A661-F7DC0E85CF7F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pel Grün">
  <p:cSld name="Ampel Grü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1426483" y="1097667"/>
            <a:ext cx="10565493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14F7572-E24F-46AB-94B1-472C32C79496}" type="datetime1">
              <a:rPr lang="en-GB" smtClean="0"/>
              <a:t>06/02/2022</a:t>
            </a:fld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18"/>
          <p:cNvGrpSpPr/>
          <p:nvPr/>
        </p:nvGrpSpPr>
        <p:grpSpPr>
          <a:xfrm>
            <a:off x="200024" y="1097668"/>
            <a:ext cx="1026433" cy="2744137"/>
            <a:chOff x="3349605" y="1356055"/>
            <a:chExt cx="370856" cy="991472"/>
          </a:xfrm>
        </p:grpSpPr>
        <p:grpSp>
          <p:nvGrpSpPr>
            <p:cNvPr id="38" name="Google Shape;38;p18"/>
            <p:cNvGrpSpPr/>
            <p:nvPr/>
          </p:nvGrpSpPr>
          <p:grpSpPr>
            <a:xfrm rot="5400000">
              <a:off x="3039297" y="1666363"/>
              <a:ext cx="991472" cy="370856"/>
              <a:chOff x="7369039" y="1951656"/>
              <a:chExt cx="1247235" cy="466523"/>
            </a:xfrm>
          </p:grpSpPr>
          <p:sp>
            <p:nvSpPr>
              <p:cNvPr id="39" name="Google Shape;39;p18"/>
              <p:cNvSpPr/>
              <p:nvPr/>
            </p:nvSpPr>
            <p:spPr>
              <a:xfrm rot="5400000">
                <a:off x="8210112" y="2008780"/>
                <a:ext cx="342752" cy="342752"/>
              </a:xfrm>
              <a:prstGeom prst="ellipse">
                <a:avLst/>
              </a:prstGeom>
              <a:gradFill>
                <a:gsLst>
                  <a:gs pos="0">
                    <a:srgbClr val="565656"/>
                  </a:gs>
                  <a:gs pos="50000">
                    <a:srgbClr val="7D7D7D"/>
                  </a:gs>
                  <a:gs pos="100000">
                    <a:srgbClr val="969696"/>
                  </a:gs>
                </a:gsLst>
                <a:lin ang="16200000" scaled="0"/>
              </a:gra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0" name="Google Shape;40;p18"/>
              <p:cNvSpPr/>
              <p:nvPr/>
            </p:nvSpPr>
            <p:spPr>
              <a:xfrm rot="5400000">
                <a:off x="7821272" y="2008780"/>
                <a:ext cx="342752" cy="342752"/>
              </a:xfrm>
              <a:prstGeom prst="ellipse">
                <a:avLst/>
              </a:prstGeom>
              <a:solidFill>
                <a:srgbClr val="7F7F7F"/>
              </a:soli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1" name="Google Shape;41;p18"/>
              <p:cNvSpPr/>
              <p:nvPr/>
            </p:nvSpPr>
            <p:spPr>
              <a:xfrm rot="5400000">
                <a:off x="7759395" y="1561300"/>
                <a:ext cx="466523" cy="1247235"/>
              </a:xfrm>
              <a:custGeom>
                <a:avLst/>
                <a:gdLst/>
                <a:ahLst/>
                <a:cxnLst/>
                <a:rect l="l" t="t" r="r" b="b"/>
                <a:pathLst>
                  <a:path w="432000" h="1154938" extrusionOk="0">
                    <a:moveTo>
                      <a:pt x="52898" y="216000"/>
                    </a:moveTo>
                    <a:cubicBezTo>
                      <a:pt x="52898" y="303644"/>
                      <a:pt x="123948" y="374694"/>
                      <a:pt x="211592" y="374694"/>
                    </a:cubicBezTo>
                    <a:cubicBezTo>
                      <a:pt x="299236" y="374694"/>
                      <a:pt x="370286" y="303644"/>
                      <a:pt x="370286" y="216000"/>
                    </a:cubicBezTo>
                    <a:cubicBezTo>
                      <a:pt x="370286" y="128356"/>
                      <a:pt x="299236" y="57306"/>
                      <a:pt x="211592" y="57306"/>
                    </a:cubicBezTo>
                    <a:cubicBezTo>
                      <a:pt x="123948" y="57306"/>
                      <a:pt x="52898" y="128356"/>
                      <a:pt x="52898" y="216000"/>
                    </a:cubicBezTo>
                    <a:close/>
                    <a:moveTo>
                      <a:pt x="52898" y="576066"/>
                    </a:moveTo>
                    <a:cubicBezTo>
                      <a:pt x="52898" y="663710"/>
                      <a:pt x="123948" y="734760"/>
                      <a:pt x="211592" y="734760"/>
                    </a:cubicBezTo>
                    <a:cubicBezTo>
                      <a:pt x="299236" y="734760"/>
                      <a:pt x="370286" y="663710"/>
                      <a:pt x="370286" y="576066"/>
                    </a:cubicBezTo>
                    <a:cubicBezTo>
                      <a:pt x="370286" y="488422"/>
                      <a:pt x="299236" y="417372"/>
                      <a:pt x="211592" y="417372"/>
                    </a:cubicBezTo>
                    <a:cubicBezTo>
                      <a:pt x="123948" y="417372"/>
                      <a:pt x="52898" y="488422"/>
                      <a:pt x="52898" y="576066"/>
                    </a:cubicBezTo>
                    <a:close/>
                    <a:moveTo>
                      <a:pt x="52898" y="936132"/>
                    </a:moveTo>
                    <a:cubicBezTo>
                      <a:pt x="52898" y="1023776"/>
                      <a:pt x="123948" y="1094826"/>
                      <a:pt x="211592" y="1094826"/>
                    </a:cubicBezTo>
                    <a:cubicBezTo>
                      <a:pt x="299236" y="1094826"/>
                      <a:pt x="370286" y="1023776"/>
                      <a:pt x="370286" y="936132"/>
                    </a:cubicBezTo>
                    <a:cubicBezTo>
                      <a:pt x="370286" y="848488"/>
                      <a:pt x="299236" y="777438"/>
                      <a:pt x="211592" y="777438"/>
                    </a:cubicBezTo>
                    <a:cubicBezTo>
                      <a:pt x="123948" y="777438"/>
                      <a:pt x="52898" y="848488"/>
                      <a:pt x="52898" y="936132"/>
                    </a:cubicBezTo>
                    <a:close/>
                    <a:moveTo>
                      <a:pt x="0" y="1082937"/>
                    </a:moveTo>
                    <a:lnTo>
                      <a:pt x="0" y="72001"/>
                    </a:lnTo>
                    <a:cubicBezTo>
                      <a:pt x="0" y="32236"/>
                      <a:pt x="32236" y="0"/>
                      <a:pt x="72001" y="0"/>
                    </a:cubicBezTo>
                    <a:lnTo>
                      <a:pt x="359999" y="0"/>
                    </a:lnTo>
                    <a:cubicBezTo>
                      <a:pt x="399764" y="0"/>
                      <a:pt x="432000" y="32236"/>
                      <a:pt x="432000" y="72001"/>
                    </a:cubicBezTo>
                    <a:lnTo>
                      <a:pt x="432000" y="1082937"/>
                    </a:lnTo>
                    <a:cubicBezTo>
                      <a:pt x="432000" y="1122702"/>
                      <a:pt x="399764" y="1154938"/>
                      <a:pt x="359999" y="1154938"/>
                    </a:cubicBezTo>
                    <a:lnTo>
                      <a:pt x="72001" y="1154938"/>
                    </a:lnTo>
                    <a:cubicBezTo>
                      <a:pt x="32236" y="1154938"/>
                      <a:pt x="0" y="1122702"/>
                      <a:pt x="0" y="10829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39393"/>
                  </a:gs>
                  <a:gs pos="50000">
                    <a:srgbClr val="D5D5D5"/>
                  </a:gs>
                  <a:gs pos="100000">
                    <a:srgbClr val="FFFFFF"/>
                  </a:gs>
                </a:gsLst>
                <a:lin ang="10800000" scaled="0"/>
              </a:gradFill>
              <a:ln>
                <a:noFill/>
              </a:ln>
              <a:effectLst>
                <a:outerShdw blurRad="127000" algn="ctr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2" name="Google Shape;42;p18"/>
              <p:cNvSpPr/>
              <p:nvPr/>
            </p:nvSpPr>
            <p:spPr>
              <a:xfrm rot="5400000">
                <a:off x="7432440" y="2008781"/>
                <a:ext cx="342752" cy="342752"/>
              </a:xfrm>
              <a:prstGeom prst="ellipse">
                <a:avLst/>
              </a:prstGeom>
              <a:gradFill>
                <a:gsLst>
                  <a:gs pos="0">
                    <a:srgbClr val="565656"/>
                  </a:gs>
                  <a:gs pos="50000">
                    <a:srgbClr val="7D7D7D"/>
                  </a:gs>
                  <a:gs pos="100000">
                    <a:srgbClr val="969696"/>
                  </a:gs>
                </a:gsLst>
                <a:lin ang="16200000" scaled="0"/>
              </a:gra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43" name="Google Shape;43;p18"/>
            <p:cNvSpPr/>
            <p:nvPr/>
          </p:nvSpPr>
          <p:spPr>
            <a:xfrm rot="10800000">
              <a:off x="3404624" y="2029208"/>
              <a:ext cx="272467" cy="272467"/>
            </a:xfrm>
            <a:prstGeom prst="ellipse">
              <a:avLst/>
            </a:prstGeom>
            <a:solidFill>
              <a:srgbClr val="92D050"/>
            </a:solidFill>
            <a:ln w="9525" cap="flat" cmpd="sng">
              <a:solidFill>
                <a:srgbClr val="AFAF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pel Gelb">
  <p:cSld name="Ampel Gelb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1426483" y="1097667"/>
            <a:ext cx="10565493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96224A1-FF45-4E32-9232-96EE4EFA5909}" type="datetime1">
              <a:rPr lang="en-GB" smtClean="0"/>
              <a:t>06/02/2022</a:t>
            </a:fld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19"/>
          <p:cNvGrpSpPr/>
          <p:nvPr/>
        </p:nvGrpSpPr>
        <p:grpSpPr>
          <a:xfrm>
            <a:off x="200024" y="1097668"/>
            <a:ext cx="1026433" cy="2744137"/>
            <a:chOff x="3349605" y="1356055"/>
            <a:chExt cx="370856" cy="991472"/>
          </a:xfrm>
        </p:grpSpPr>
        <p:grpSp>
          <p:nvGrpSpPr>
            <p:cNvPr id="51" name="Google Shape;51;p19"/>
            <p:cNvGrpSpPr/>
            <p:nvPr/>
          </p:nvGrpSpPr>
          <p:grpSpPr>
            <a:xfrm rot="5400000">
              <a:off x="3039297" y="1666363"/>
              <a:ext cx="991472" cy="370856"/>
              <a:chOff x="7369039" y="1951656"/>
              <a:chExt cx="1247235" cy="466523"/>
            </a:xfrm>
          </p:grpSpPr>
          <p:sp>
            <p:nvSpPr>
              <p:cNvPr id="52" name="Google Shape;52;p19"/>
              <p:cNvSpPr/>
              <p:nvPr/>
            </p:nvSpPr>
            <p:spPr>
              <a:xfrm rot="5400000">
                <a:off x="8210112" y="2008780"/>
                <a:ext cx="342752" cy="342752"/>
              </a:xfrm>
              <a:prstGeom prst="ellipse">
                <a:avLst/>
              </a:prstGeom>
              <a:gradFill>
                <a:gsLst>
                  <a:gs pos="0">
                    <a:srgbClr val="565656"/>
                  </a:gs>
                  <a:gs pos="50000">
                    <a:srgbClr val="7D7D7D"/>
                  </a:gs>
                  <a:gs pos="100000">
                    <a:srgbClr val="969696"/>
                  </a:gs>
                </a:gsLst>
                <a:lin ang="16200000" scaled="0"/>
              </a:gra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3" name="Google Shape;53;p19"/>
              <p:cNvSpPr/>
              <p:nvPr/>
            </p:nvSpPr>
            <p:spPr>
              <a:xfrm rot="5400000">
                <a:off x="7821272" y="2008780"/>
                <a:ext cx="342752" cy="342752"/>
              </a:xfrm>
              <a:prstGeom prst="ellipse">
                <a:avLst/>
              </a:prstGeom>
              <a:solidFill>
                <a:schemeClr val="accent4"/>
              </a:soli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4" name="Google Shape;54;p19"/>
              <p:cNvSpPr/>
              <p:nvPr/>
            </p:nvSpPr>
            <p:spPr>
              <a:xfrm rot="5400000">
                <a:off x="7759395" y="1561300"/>
                <a:ext cx="466523" cy="1247235"/>
              </a:xfrm>
              <a:custGeom>
                <a:avLst/>
                <a:gdLst/>
                <a:ahLst/>
                <a:cxnLst/>
                <a:rect l="l" t="t" r="r" b="b"/>
                <a:pathLst>
                  <a:path w="432000" h="1154938" extrusionOk="0">
                    <a:moveTo>
                      <a:pt x="52898" y="216000"/>
                    </a:moveTo>
                    <a:cubicBezTo>
                      <a:pt x="52898" y="303644"/>
                      <a:pt x="123948" y="374694"/>
                      <a:pt x="211592" y="374694"/>
                    </a:cubicBezTo>
                    <a:cubicBezTo>
                      <a:pt x="299236" y="374694"/>
                      <a:pt x="370286" y="303644"/>
                      <a:pt x="370286" y="216000"/>
                    </a:cubicBezTo>
                    <a:cubicBezTo>
                      <a:pt x="370286" y="128356"/>
                      <a:pt x="299236" y="57306"/>
                      <a:pt x="211592" y="57306"/>
                    </a:cubicBezTo>
                    <a:cubicBezTo>
                      <a:pt x="123948" y="57306"/>
                      <a:pt x="52898" y="128356"/>
                      <a:pt x="52898" y="216000"/>
                    </a:cubicBezTo>
                    <a:close/>
                    <a:moveTo>
                      <a:pt x="52898" y="576066"/>
                    </a:moveTo>
                    <a:cubicBezTo>
                      <a:pt x="52898" y="663710"/>
                      <a:pt x="123948" y="734760"/>
                      <a:pt x="211592" y="734760"/>
                    </a:cubicBezTo>
                    <a:cubicBezTo>
                      <a:pt x="299236" y="734760"/>
                      <a:pt x="370286" y="663710"/>
                      <a:pt x="370286" y="576066"/>
                    </a:cubicBezTo>
                    <a:cubicBezTo>
                      <a:pt x="370286" y="488422"/>
                      <a:pt x="299236" y="417372"/>
                      <a:pt x="211592" y="417372"/>
                    </a:cubicBezTo>
                    <a:cubicBezTo>
                      <a:pt x="123948" y="417372"/>
                      <a:pt x="52898" y="488422"/>
                      <a:pt x="52898" y="576066"/>
                    </a:cubicBezTo>
                    <a:close/>
                    <a:moveTo>
                      <a:pt x="52898" y="936132"/>
                    </a:moveTo>
                    <a:cubicBezTo>
                      <a:pt x="52898" y="1023776"/>
                      <a:pt x="123948" y="1094826"/>
                      <a:pt x="211592" y="1094826"/>
                    </a:cubicBezTo>
                    <a:cubicBezTo>
                      <a:pt x="299236" y="1094826"/>
                      <a:pt x="370286" y="1023776"/>
                      <a:pt x="370286" y="936132"/>
                    </a:cubicBezTo>
                    <a:cubicBezTo>
                      <a:pt x="370286" y="848488"/>
                      <a:pt x="299236" y="777438"/>
                      <a:pt x="211592" y="777438"/>
                    </a:cubicBezTo>
                    <a:cubicBezTo>
                      <a:pt x="123948" y="777438"/>
                      <a:pt x="52898" y="848488"/>
                      <a:pt x="52898" y="936132"/>
                    </a:cubicBezTo>
                    <a:close/>
                    <a:moveTo>
                      <a:pt x="0" y="1082937"/>
                    </a:moveTo>
                    <a:lnTo>
                      <a:pt x="0" y="72001"/>
                    </a:lnTo>
                    <a:cubicBezTo>
                      <a:pt x="0" y="32236"/>
                      <a:pt x="32236" y="0"/>
                      <a:pt x="72001" y="0"/>
                    </a:cubicBezTo>
                    <a:lnTo>
                      <a:pt x="359999" y="0"/>
                    </a:lnTo>
                    <a:cubicBezTo>
                      <a:pt x="399764" y="0"/>
                      <a:pt x="432000" y="32236"/>
                      <a:pt x="432000" y="72001"/>
                    </a:cubicBezTo>
                    <a:lnTo>
                      <a:pt x="432000" y="1082937"/>
                    </a:lnTo>
                    <a:cubicBezTo>
                      <a:pt x="432000" y="1122702"/>
                      <a:pt x="399764" y="1154938"/>
                      <a:pt x="359999" y="1154938"/>
                    </a:cubicBezTo>
                    <a:lnTo>
                      <a:pt x="72001" y="1154938"/>
                    </a:lnTo>
                    <a:cubicBezTo>
                      <a:pt x="32236" y="1154938"/>
                      <a:pt x="0" y="1122702"/>
                      <a:pt x="0" y="10829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39393"/>
                  </a:gs>
                  <a:gs pos="50000">
                    <a:srgbClr val="D5D5D5"/>
                  </a:gs>
                  <a:gs pos="100000">
                    <a:srgbClr val="FFFFFF"/>
                  </a:gs>
                </a:gsLst>
                <a:lin ang="10800000" scaled="0"/>
              </a:gradFill>
              <a:ln>
                <a:noFill/>
              </a:ln>
              <a:effectLst>
                <a:outerShdw blurRad="127000" algn="ctr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55" name="Google Shape;55;p19"/>
              <p:cNvSpPr/>
              <p:nvPr/>
            </p:nvSpPr>
            <p:spPr>
              <a:xfrm rot="5400000">
                <a:off x="7432440" y="2008781"/>
                <a:ext cx="342752" cy="342752"/>
              </a:xfrm>
              <a:prstGeom prst="ellipse">
                <a:avLst/>
              </a:prstGeom>
              <a:gradFill>
                <a:gsLst>
                  <a:gs pos="0">
                    <a:srgbClr val="565656"/>
                  </a:gs>
                  <a:gs pos="50000">
                    <a:srgbClr val="7D7D7D"/>
                  </a:gs>
                  <a:gs pos="100000">
                    <a:srgbClr val="969696"/>
                  </a:gs>
                </a:gsLst>
                <a:lin ang="16200000" scaled="0"/>
              </a:gra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56" name="Google Shape;56;p19"/>
            <p:cNvSpPr/>
            <p:nvPr/>
          </p:nvSpPr>
          <p:spPr>
            <a:xfrm rot="10800000">
              <a:off x="3404624" y="2029208"/>
              <a:ext cx="272467" cy="272467"/>
            </a:xfrm>
            <a:prstGeom prst="ellipse">
              <a:avLst/>
            </a:prstGeom>
            <a:solidFill>
              <a:srgbClr val="7F7F7F"/>
            </a:solidFill>
            <a:ln w="9525" cap="flat" cmpd="sng">
              <a:solidFill>
                <a:srgbClr val="AFAF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pel Rot">
  <p:cSld name="Ampel Ro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body" idx="1"/>
          </p:nvPr>
        </p:nvSpPr>
        <p:spPr>
          <a:xfrm>
            <a:off x="1426483" y="1097667"/>
            <a:ext cx="10565493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578A681-2DAC-47F6-92B5-525609958C54}" type="datetime1">
              <a:rPr lang="en-GB" smtClean="0"/>
              <a:t>06/02/2022</a:t>
            </a:fld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20"/>
          <p:cNvGrpSpPr/>
          <p:nvPr/>
        </p:nvGrpSpPr>
        <p:grpSpPr>
          <a:xfrm>
            <a:off x="200023" y="1097668"/>
            <a:ext cx="1026433" cy="2744137"/>
            <a:chOff x="3349605" y="1356055"/>
            <a:chExt cx="370856" cy="991472"/>
          </a:xfrm>
        </p:grpSpPr>
        <p:grpSp>
          <p:nvGrpSpPr>
            <p:cNvPr id="64" name="Google Shape;64;p20"/>
            <p:cNvGrpSpPr/>
            <p:nvPr/>
          </p:nvGrpSpPr>
          <p:grpSpPr>
            <a:xfrm rot="5400000">
              <a:off x="3039297" y="1666363"/>
              <a:ext cx="991472" cy="370856"/>
              <a:chOff x="7369039" y="1951656"/>
              <a:chExt cx="1247235" cy="466523"/>
            </a:xfrm>
          </p:grpSpPr>
          <p:sp>
            <p:nvSpPr>
              <p:cNvPr id="65" name="Google Shape;65;p20"/>
              <p:cNvSpPr/>
              <p:nvPr/>
            </p:nvSpPr>
            <p:spPr>
              <a:xfrm rot="5400000">
                <a:off x="8210112" y="2008780"/>
                <a:ext cx="342752" cy="342752"/>
              </a:xfrm>
              <a:prstGeom prst="ellipse">
                <a:avLst/>
              </a:prstGeom>
              <a:gradFill>
                <a:gsLst>
                  <a:gs pos="0">
                    <a:srgbClr val="565656"/>
                  </a:gs>
                  <a:gs pos="50000">
                    <a:srgbClr val="7D7D7D"/>
                  </a:gs>
                  <a:gs pos="100000">
                    <a:srgbClr val="969696"/>
                  </a:gs>
                </a:gsLst>
                <a:lin ang="16200000" scaled="0"/>
              </a:gra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6" name="Google Shape;66;p20"/>
              <p:cNvSpPr/>
              <p:nvPr/>
            </p:nvSpPr>
            <p:spPr>
              <a:xfrm rot="5400000">
                <a:off x="7821272" y="2008780"/>
                <a:ext cx="342752" cy="342752"/>
              </a:xfrm>
              <a:prstGeom prst="ellipse">
                <a:avLst/>
              </a:prstGeom>
              <a:solidFill>
                <a:srgbClr val="7F7F7F"/>
              </a:soli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7" name="Google Shape;67;p20"/>
              <p:cNvSpPr/>
              <p:nvPr/>
            </p:nvSpPr>
            <p:spPr>
              <a:xfrm rot="5400000">
                <a:off x="7759395" y="1561300"/>
                <a:ext cx="466523" cy="1247235"/>
              </a:xfrm>
              <a:custGeom>
                <a:avLst/>
                <a:gdLst/>
                <a:ahLst/>
                <a:cxnLst/>
                <a:rect l="l" t="t" r="r" b="b"/>
                <a:pathLst>
                  <a:path w="432000" h="1154938" extrusionOk="0">
                    <a:moveTo>
                      <a:pt x="52898" y="216000"/>
                    </a:moveTo>
                    <a:cubicBezTo>
                      <a:pt x="52898" y="303644"/>
                      <a:pt x="123948" y="374694"/>
                      <a:pt x="211592" y="374694"/>
                    </a:cubicBezTo>
                    <a:cubicBezTo>
                      <a:pt x="299236" y="374694"/>
                      <a:pt x="370286" y="303644"/>
                      <a:pt x="370286" y="216000"/>
                    </a:cubicBezTo>
                    <a:cubicBezTo>
                      <a:pt x="370286" y="128356"/>
                      <a:pt x="299236" y="57306"/>
                      <a:pt x="211592" y="57306"/>
                    </a:cubicBezTo>
                    <a:cubicBezTo>
                      <a:pt x="123948" y="57306"/>
                      <a:pt x="52898" y="128356"/>
                      <a:pt x="52898" y="216000"/>
                    </a:cubicBezTo>
                    <a:close/>
                    <a:moveTo>
                      <a:pt x="52898" y="576066"/>
                    </a:moveTo>
                    <a:cubicBezTo>
                      <a:pt x="52898" y="663710"/>
                      <a:pt x="123948" y="734760"/>
                      <a:pt x="211592" y="734760"/>
                    </a:cubicBezTo>
                    <a:cubicBezTo>
                      <a:pt x="299236" y="734760"/>
                      <a:pt x="370286" y="663710"/>
                      <a:pt x="370286" y="576066"/>
                    </a:cubicBezTo>
                    <a:cubicBezTo>
                      <a:pt x="370286" y="488422"/>
                      <a:pt x="299236" y="417372"/>
                      <a:pt x="211592" y="417372"/>
                    </a:cubicBezTo>
                    <a:cubicBezTo>
                      <a:pt x="123948" y="417372"/>
                      <a:pt x="52898" y="488422"/>
                      <a:pt x="52898" y="576066"/>
                    </a:cubicBezTo>
                    <a:close/>
                    <a:moveTo>
                      <a:pt x="52898" y="936132"/>
                    </a:moveTo>
                    <a:cubicBezTo>
                      <a:pt x="52898" y="1023776"/>
                      <a:pt x="123948" y="1094826"/>
                      <a:pt x="211592" y="1094826"/>
                    </a:cubicBezTo>
                    <a:cubicBezTo>
                      <a:pt x="299236" y="1094826"/>
                      <a:pt x="370286" y="1023776"/>
                      <a:pt x="370286" y="936132"/>
                    </a:cubicBezTo>
                    <a:cubicBezTo>
                      <a:pt x="370286" y="848488"/>
                      <a:pt x="299236" y="777438"/>
                      <a:pt x="211592" y="777438"/>
                    </a:cubicBezTo>
                    <a:cubicBezTo>
                      <a:pt x="123948" y="777438"/>
                      <a:pt x="52898" y="848488"/>
                      <a:pt x="52898" y="936132"/>
                    </a:cubicBezTo>
                    <a:close/>
                    <a:moveTo>
                      <a:pt x="0" y="1082937"/>
                    </a:moveTo>
                    <a:lnTo>
                      <a:pt x="0" y="72001"/>
                    </a:lnTo>
                    <a:cubicBezTo>
                      <a:pt x="0" y="32236"/>
                      <a:pt x="32236" y="0"/>
                      <a:pt x="72001" y="0"/>
                    </a:cubicBezTo>
                    <a:lnTo>
                      <a:pt x="359999" y="0"/>
                    </a:lnTo>
                    <a:cubicBezTo>
                      <a:pt x="399764" y="0"/>
                      <a:pt x="432000" y="32236"/>
                      <a:pt x="432000" y="72001"/>
                    </a:cubicBezTo>
                    <a:lnTo>
                      <a:pt x="432000" y="1082937"/>
                    </a:lnTo>
                    <a:cubicBezTo>
                      <a:pt x="432000" y="1122702"/>
                      <a:pt x="399764" y="1154938"/>
                      <a:pt x="359999" y="1154938"/>
                    </a:cubicBezTo>
                    <a:lnTo>
                      <a:pt x="72001" y="1154938"/>
                    </a:lnTo>
                    <a:cubicBezTo>
                      <a:pt x="32236" y="1154938"/>
                      <a:pt x="0" y="1122702"/>
                      <a:pt x="0" y="10829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939393"/>
                  </a:gs>
                  <a:gs pos="50000">
                    <a:srgbClr val="D5D5D5"/>
                  </a:gs>
                  <a:gs pos="100000">
                    <a:srgbClr val="FFFFFF"/>
                  </a:gs>
                </a:gsLst>
                <a:lin ang="10800000" scaled="0"/>
              </a:gradFill>
              <a:ln>
                <a:noFill/>
              </a:ln>
              <a:effectLst>
                <a:outerShdw blurRad="127000" algn="ctr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8" name="Google Shape;68;p20"/>
              <p:cNvSpPr/>
              <p:nvPr/>
            </p:nvSpPr>
            <p:spPr>
              <a:xfrm rot="5400000">
                <a:off x="7432440" y="2008781"/>
                <a:ext cx="342752" cy="342752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AFA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69" name="Google Shape;69;p20"/>
            <p:cNvSpPr/>
            <p:nvPr/>
          </p:nvSpPr>
          <p:spPr>
            <a:xfrm rot="10800000">
              <a:off x="3404624" y="2029208"/>
              <a:ext cx="272467" cy="272467"/>
            </a:xfrm>
            <a:prstGeom prst="ellipse">
              <a:avLst/>
            </a:prstGeom>
            <a:solidFill>
              <a:srgbClr val="7F7F7F"/>
            </a:solidFill>
            <a:ln w="9525" cap="flat" cmpd="sng">
              <a:solidFill>
                <a:srgbClr val="AFAFA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EA523C0-5C6F-46DD-A9CB-BC15132D9C34}" type="datetime1">
              <a:rPr lang="en-GB" smtClean="0"/>
              <a:t>06/02/2022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>
  <p:cSld name="Zwei Inhalt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200024" y="1076094"/>
            <a:ext cx="5795963" cy="50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2"/>
          </p:nvPr>
        </p:nvSpPr>
        <p:spPr>
          <a:xfrm>
            <a:off x="6196012" y="1076094"/>
            <a:ext cx="5795963" cy="50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286F782-B824-4C0B-ADFC-6FE31611933B}" type="datetime1">
              <a:rPr lang="en-GB" smtClean="0"/>
              <a:t>06/02/2022</a:t>
            </a:fld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200025" y="1098541"/>
            <a:ext cx="5794375" cy="749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2"/>
          </p:nvPr>
        </p:nvSpPr>
        <p:spPr>
          <a:xfrm>
            <a:off x="200024" y="1847850"/>
            <a:ext cx="5794377" cy="425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body" idx="3"/>
          </p:nvPr>
        </p:nvSpPr>
        <p:spPr>
          <a:xfrm>
            <a:off x="6194423" y="1098541"/>
            <a:ext cx="5794374" cy="749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4"/>
          </p:nvPr>
        </p:nvSpPr>
        <p:spPr>
          <a:xfrm>
            <a:off x="6194424" y="1847850"/>
            <a:ext cx="5794377" cy="425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48F78E4-E861-44C5-A88A-A3C6D8C5E2C5}" type="datetime1">
              <a:rPr lang="en-GB" smtClean="0"/>
              <a:t>06/02/2022</a:t>
            </a:fld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1A45E46-9C2B-4C88-AB67-0D843CE44822}" type="datetime1">
              <a:rPr lang="en-GB" smtClean="0"/>
              <a:t>06/02/2022</a:t>
            </a:fld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2EC5405-ACFC-4696-8A02-8D6ED1A1CE04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CBC1C6BD-E48D-4DF6-BECB-AE676D95232B}" type="datetime1">
              <a:rPr lang="en-GB" smtClean="0"/>
              <a:t>06/02/2022</a:t>
            </a:fld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0" y="852611"/>
            <a:ext cx="12192000" cy="45719"/>
          </a:xfrm>
          <a:prstGeom prst="rect">
            <a:avLst/>
          </a:prstGeom>
          <a:solidFill>
            <a:srgbClr val="0066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16;p15"/>
          <p:cNvSpPr/>
          <p:nvPr/>
        </p:nvSpPr>
        <p:spPr>
          <a:xfrm>
            <a:off x="-1" y="6299646"/>
            <a:ext cx="12192000" cy="45719"/>
          </a:xfrm>
          <a:prstGeom prst="rect">
            <a:avLst/>
          </a:prstGeom>
          <a:solidFill>
            <a:srgbClr val="006A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274476" y="95158"/>
            <a:ext cx="2717499" cy="704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/>
          <p:nvPr/>
        </p:nvSpPr>
        <p:spPr>
          <a:xfrm>
            <a:off x="-570369" y="1260991"/>
            <a:ext cx="200024" cy="20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drive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um.de/studium/im-studium/erfolgreich-lernen/study-with-m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488d719c7_0_24"/>
          <p:cNvSpPr txBox="1">
            <a:spLocks noGrp="1"/>
          </p:cNvSpPr>
          <p:nvPr>
            <p:ph type="title"/>
          </p:nvPr>
        </p:nvSpPr>
        <p:spPr>
          <a:xfrm>
            <a:off x="283500" y="4436721"/>
            <a:ext cx="11625000" cy="61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 Preparation Session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body" idx="1"/>
          </p:nvPr>
        </p:nvSpPr>
        <p:spPr>
          <a:xfrm>
            <a:off x="200025" y="1097667"/>
            <a:ext cx="7016480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n-US" sz="2400"/>
              <a:t>Exercise sheet vs. answer sheet</a:t>
            </a:r>
            <a:endParaRPr sz="24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n-US" sz="2400"/>
              <a:t>Take enough time to write your answers on the answer sheet!</a:t>
            </a:r>
            <a:endParaRPr sz="24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n-US" sz="2400"/>
              <a:t>Open questions: short, precise answers</a:t>
            </a:r>
            <a:endParaRPr sz="240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n-US" sz="2400"/>
              <a:t>MCQs: Mark the correct answer by filling the circle with the corresponding letter on the answer sheet</a:t>
            </a:r>
            <a:endParaRPr sz="2400"/>
          </a:p>
          <a:p>
            <a:pPr marL="685800" lvl="1" indent="-203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n-US" sz="2000"/>
              <a:t>You will be notified if other rules apply</a:t>
            </a:r>
            <a:endParaRPr sz="2000"/>
          </a:p>
        </p:txBody>
      </p:sp>
      <p:sp>
        <p:nvSpPr>
          <p:cNvPr id="263" name="Google Shape;2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6534BCAD-257A-4F50-A476-99F12217F00E}" type="datetime1">
              <a:rPr lang="en-GB" smtClean="0"/>
              <a:t>06/02/2022</a:t>
            </a:fld>
            <a:endParaRPr dirty="0"/>
          </a:p>
        </p:txBody>
      </p:sp>
      <p:sp>
        <p:nvSpPr>
          <p:cNvPr id="264" name="Google Shape;264;p10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The answer sheet</a:t>
            </a:r>
            <a:endParaRPr b="1"/>
          </a:p>
        </p:txBody>
      </p:sp>
      <p:sp>
        <p:nvSpPr>
          <p:cNvPr id="265" name="Google Shape;2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66" name="Google Shape;26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6504" y="965023"/>
            <a:ext cx="4527261" cy="526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0351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600"/>
              <a:t>Check your exam room (TUMonline, M</a:t>
            </a:r>
            <a:r>
              <a:rPr lang="en-US" sz="26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oodle</a:t>
            </a:r>
            <a:r>
              <a:rPr lang="en-US" sz="2600"/>
              <a:t>)</a:t>
            </a:r>
            <a:endParaRPr sz="2600"/>
          </a:p>
          <a:p>
            <a:pPr marL="228600" lvl="0" indent="-2035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600"/>
              <a:t>BE THERE ON TIME!</a:t>
            </a:r>
            <a:endParaRPr sz="2600"/>
          </a:p>
          <a:p>
            <a:pPr marL="228600" lvl="0" indent="-2035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600"/>
              <a:t>The supervisors will give you all the important information you need about the exam before it begins (allowed materials, time etc.)</a:t>
            </a:r>
            <a:endParaRPr sz="2600"/>
          </a:p>
          <a:p>
            <a:pPr marL="228600" lvl="0" indent="-1447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1538"/>
              <a:buFont typeface="Helvetica Neue"/>
              <a:buChar char="•"/>
            </a:pPr>
            <a:r>
              <a:rPr lang="en-US" sz="2600"/>
              <a:t>Don’t forget to bring you calculator (only for Economics I, Management Science)</a:t>
            </a:r>
            <a:endParaRPr sz="2600"/>
          </a:p>
          <a:p>
            <a:pPr marL="228600" lvl="0" indent="-2035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600"/>
              <a:t>First things first: fill in the first sheet of the exam with the information required (name, matriculation no., etc.)</a:t>
            </a:r>
            <a:endParaRPr sz="2600"/>
          </a:p>
          <a:p>
            <a:pPr marL="685800" lvl="1" indent="-20542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200"/>
              <a:t>You might need to write the matriculation number on every page of the exam</a:t>
            </a:r>
            <a:endParaRPr sz="2200"/>
          </a:p>
          <a:p>
            <a:pPr marL="685800" lvl="1" indent="-20542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200"/>
              <a:t>You can get a stamp with your name/matriculation no.</a:t>
            </a:r>
            <a:endParaRPr sz="2200"/>
          </a:p>
          <a:p>
            <a:pPr marL="228600" lvl="0" indent="-2035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600"/>
              <a:t>You cannot exit the room during the last 15 minutes of the exam</a:t>
            </a:r>
            <a:endParaRPr sz="2600"/>
          </a:p>
          <a:p>
            <a:pPr marL="228600" lvl="0" indent="-20351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600"/>
              <a:t>Don’t cheat! </a:t>
            </a:r>
            <a:endParaRPr sz="2600"/>
          </a:p>
        </p:txBody>
      </p:sp>
      <p:sp>
        <p:nvSpPr>
          <p:cNvPr id="272" name="Google Shape;2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3E033458-91E8-4151-8FBF-42F3B7E4FBDF}" type="datetime1">
              <a:rPr lang="en-GB" smtClean="0"/>
              <a:t>06/02/2022</a:t>
            </a:fld>
            <a:endParaRPr/>
          </a:p>
        </p:txBody>
      </p: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Exam day</a:t>
            </a:r>
            <a:endParaRPr b="1"/>
          </a:p>
        </p:txBody>
      </p:sp>
      <p:sp>
        <p:nvSpPr>
          <p:cNvPr id="274" name="Google Shape;2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You will receive your results between 1 week and 2 months after the exam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Pass: 4.0 or higher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If you passed the exam you </a:t>
            </a:r>
            <a:r>
              <a:rPr lang="en-US" sz="2600" b="1"/>
              <a:t>cannot retake</a:t>
            </a:r>
            <a:r>
              <a:rPr lang="en-US" sz="2600"/>
              <a:t> it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Retake period in Summer Semester 2022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600"/>
              <a:t>	 = normal exam period of the Summer Semester 2022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 b="1"/>
              <a:t>Exceptions:</a:t>
            </a:r>
            <a:r>
              <a:rPr lang="en-US" sz="2600"/>
              <a:t> </a:t>
            </a:r>
            <a:endParaRPr sz="2600"/>
          </a:p>
          <a:p>
            <a:pPr marL="685800" lvl="1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/>
              <a:t>Maths retake – April</a:t>
            </a:r>
            <a:endParaRPr sz="2200"/>
          </a:p>
          <a:p>
            <a:pPr marL="685800" lvl="1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/>
              <a:t>Statistics retake – October </a:t>
            </a:r>
            <a:endParaRPr sz="2200"/>
          </a:p>
        </p:txBody>
      </p:sp>
      <p:sp>
        <p:nvSpPr>
          <p:cNvPr id="280" name="Google Shape;2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11B1DF40-91A5-440C-8030-688AC8815F6F}" type="datetime1">
              <a:rPr lang="en-GB" smtClean="0"/>
              <a:t>06/02/2022</a:t>
            </a:fld>
            <a:endParaRPr/>
          </a:p>
        </p:txBody>
      </p:sp>
      <p:sp>
        <p:nvSpPr>
          <p:cNvPr id="281" name="Google Shape;281;p12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Results</a:t>
            </a:r>
            <a:endParaRPr b="1"/>
          </a:p>
        </p:txBody>
      </p:sp>
      <p:sp>
        <p:nvSpPr>
          <p:cNvPr id="282" name="Google Shape;2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Registration is usually through Moodle, please check your email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Begins around the time you are given your results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Written authorization + copy of your ID =&gt; your friend checking your exam if you can’t</a:t>
            </a:r>
            <a:endParaRPr sz="260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"/>
              <a:buChar char="•"/>
            </a:pPr>
            <a:r>
              <a:rPr lang="en-US" sz="2600"/>
              <a:t>Even MC questions may sometimes be incorrectly graded, so check carefully!</a:t>
            </a:r>
            <a:endParaRPr sz="260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88474985-2B6E-4798-9BDC-C08324D49EBD}" type="datetime1">
              <a:rPr lang="en-GB" smtClean="0"/>
              <a:t>06/02/2022</a:t>
            </a:fld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Exam review</a:t>
            </a:r>
            <a:endParaRPr b="1"/>
          </a:p>
        </p:txBody>
      </p:sp>
      <p:sp>
        <p:nvSpPr>
          <p:cNvPr id="290" name="Google Shape;2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396d16dfc_0_5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2100" cy="50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Helvetica Neue"/>
              <a:buChar char="•"/>
            </a:pPr>
            <a:r>
              <a:rPr lang="en-US" sz="2600"/>
              <a:t>Studydrive (for summaries, old exams, flash cards)</a:t>
            </a:r>
            <a:endParaRPr sz="2600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https://www.studydrive.net/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Helvetica Neue"/>
              <a:buChar char="•"/>
            </a:pPr>
            <a:r>
              <a:rPr lang="en-US" sz="2600"/>
              <a:t>Pomodoro technique, active recalling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Char char="•"/>
            </a:pPr>
            <a:r>
              <a:rPr lang="en-US" sz="2600"/>
              <a:t>Study groups via Zoom or in-person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Helvetica Neue"/>
              <a:buChar char="•"/>
            </a:pPr>
            <a:r>
              <a:rPr lang="en-US" sz="2600"/>
              <a:t>Virtual Study Room TUM “Study with me” 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/>
              <a:t>      For more information :     </a:t>
            </a:r>
            <a:r>
              <a:rPr lang="en-US" sz="2600" u="sng">
                <a:solidFill>
                  <a:schemeClr val="hlink"/>
                </a:solidFill>
                <a:hlinkClick r:id="rId4"/>
              </a:rPr>
              <a:t>https://www.tum.de/studium/im-studium/erfolgreich-lernen/study-with-me/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0396d16dfc_0_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98" name="Google Shape;298;g10396d16dfc_0_5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00" cy="70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Websites and learning tips </a:t>
            </a:r>
            <a:endParaRPr b="1"/>
          </a:p>
        </p:txBody>
      </p:sp>
      <p:sp>
        <p:nvSpPr>
          <p:cNvPr id="299" name="Google Shape;299;g10396d16dfc_0_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970F62AB-EA9A-4B19-AA9B-DBC958B688B0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396d16dfc_0_19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2100" cy="500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/>
              <a:t>StudiTUM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/>
              <a:t>University Library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/>
              <a:t>Stadtbibliothek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•"/>
            </a:pPr>
            <a:r>
              <a:rPr lang="en-US"/>
              <a:t>Study rooms of TUM SOM</a:t>
            </a:r>
            <a:endParaRPr/>
          </a:p>
        </p:txBody>
      </p:sp>
      <p:sp>
        <p:nvSpPr>
          <p:cNvPr id="306" name="Google Shape;306;g10396d16dfc_0_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07" name="Google Shape;307;g10396d16dfc_0_19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00" cy="70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Learning places</a:t>
            </a:r>
            <a:endParaRPr b="1"/>
          </a:p>
        </p:txBody>
      </p:sp>
      <p:sp>
        <p:nvSpPr>
          <p:cNvPr id="308" name="Google Shape;308;g10396d16dfc_0_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B03DB9B7-E36D-4A9E-9A57-2363BBBD56A3}" type="datetime1">
              <a:rPr lang="en-GB" smtClean="0"/>
              <a:t>06/02/2022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"/>
          <p:cNvSpPr txBox="1">
            <a:spLocks noGrp="1"/>
          </p:cNvSpPr>
          <p:nvPr>
            <p:ph type="body" idx="1"/>
          </p:nvPr>
        </p:nvSpPr>
        <p:spPr>
          <a:xfrm>
            <a:off x="200024" y="2917962"/>
            <a:ext cx="11791951" cy="343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Questions?</a:t>
            </a:r>
            <a:endParaRPr b="1"/>
          </a:p>
        </p:txBody>
      </p:sp>
      <p:sp>
        <p:nvSpPr>
          <p:cNvPr id="314" name="Google Shape;3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50E5376D-388C-4E50-8147-E57E4FB085B4}" type="datetime1">
              <a:rPr lang="en-GB" smtClean="0"/>
              <a:t>06/02/2022</a:t>
            </a:fld>
            <a:endParaRPr/>
          </a:p>
        </p:txBody>
      </p:sp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tardos Stencil"/>
              <a:buNone/>
            </a:pPr>
            <a:r>
              <a:rPr lang="en-US" b="1"/>
              <a:t>GOOD LUCK!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All hints and information rely on personal knowledge and experience.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The administration of the TUM School of Management is the only source for legally binding information.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9" name="Google Shape;19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F1018388-767B-406E-907C-13024B090ABE}" type="datetime1">
              <a:rPr lang="en-GB" smtClean="0"/>
              <a:t>06/02/2022</a:t>
            </a:fld>
            <a:endParaRPr dirty="0"/>
          </a:p>
        </p:txBody>
      </p:sp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Disclaimer</a:t>
            </a:r>
            <a:endParaRPr b="1"/>
          </a:p>
        </p:txBody>
      </p:sp>
      <p:sp>
        <p:nvSpPr>
          <p:cNvPr id="201" name="Google Shape;20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2100" cy="5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0828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917"/>
              <a:t>Basic modules, where the 3 out of 4 rule applies</a:t>
            </a:r>
            <a:endParaRPr sz="2917"/>
          </a:p>
          <a:p>
            <a:pPr marL="685800" lvl="1" indent="-21209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517" b="1"/>
              <a:t>Mathematics I</a:t>
            </a:r>
            <a:endParaRPr sz="2517" b="1"/>
          </a:p>
          <a:p>
            <a:pPr marL="685800" lvl="1" indent="-21209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517" b="1"/>
              <a:t>Management Science</a:t>
            </a:r>
            <a:endParaRPr sz="2517" b="1"/>
          </a:p>
          <a:p>
            <a:pPr marL="685800" lvl="1" indent="-21209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517" b="1"/>
              <a:t>Economics I (VWL I)</a:t>
            </a:r>
            <a:endParaRPr sz="2517" b="1"/>
          </a:p>
          <a:p>
            <a:pPr marL="685800" lvl="1" indent="-21209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517" b="1"/>
              <a:t>Statistics (starts in 2</a:t>
            </a:r>
            <a:r>
              <a:rPr lang="en-US" sz="2517" b="1" baseline="30000"/>
              <a:t>nd</a:t>
            </a:r>
            <a:r>
              <a:rPr lang="en-US" sz="2517" b="1"/>
              <a:t> semester)</a:t>
            </a:r>
            <a:endParaRPr sz="2517" b="1"/>
          </a:p>
          <a:p>
            <a:pPr marL="228600" lvl="0" indent="-2082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917"/>
              <a:t>At least </a:t>
            </a:r>
            <a:r>
              <a:rPr lang="en-US" sz="2917" b="1"/>
              <a:t>3 out of the 4 exams</a:t>
            </a:r>
            <a:r>
              <a:rPr lang="en-US" sz="2917"/>
              <a:t> must be passed or you will be exmatriculated!</a:t>
            </a:r>
            <a:endParaRPr sz="2917"/>
          </a:p>
          <a:p>
            <a:pPr marL="228600" lvl="0" indent="-2082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Char char="•"/>
            </a:pPr>
            <a:r>
              <a:rPr lang="en-US" sz="2917" b="1"/>
              <a:t>Only 1 retake</a:t>
            </a:r>
            <a:r>
              <a:rPr lang="en-US" sz="2917"/>
              <a:t> is possible for each of these exams.</a:t>
            </a:r>
            <a:endParaRPr sz="2917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207" name="Google Shape;20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AB3B0421-0684-4BFF-B603-29468B7D4666}" type="datetime1">
              <a:rPr lang="en-GB" smtClean="0"/>
              <a:t>06/02/2022</a:t>
            </a:fld>
            <a:endParaRPr dirty="0"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sz="4200" b="1"/>
              <a:t>3 out of 4 hurdle - Basic modules</a:t>
            </a:r>
            <a:endParaRPr sz="4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Char char="•"/>
            </a:pPr>
            <a:r>
              <a:rPr lang="en-US" sz="2700" dirty="0"/>
              <a:t>No specific credit requirements for the 1</a:t>
            </a:r>
            <a:r>
              <a:rPr lang="en-US" sz="2700" baseline="30000" dirty="0"/>
              <a:t>st</a:t>
            </a:r>
            <a:r>
              <a:rPr lang="en-US" sz="2700" dirty="0"/>
              <a:t> and 2</a:t>
            </a:r>
            <a:r>
              <a:rPr lang="en-US" sz="2700" baseline="30000" dirty="0"/>
              <a:t>nd</a:t>
            </a:r>
            <a:r>
              <a:rPr lang="en-US" sz="2700" dirty="0"/>
              <a:t> semester</a:t>
            </a:r>
            <a:endParaRPr sz="2700" dirty="0"/>
          </a:p>
          <a:p>
            <a:pPr marL="685800" lvl="1" indent="-222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Helvetica Neue"/>
              <a:buChar char="•"/>
            </a:pPr>
            <a:r>
              <a:rPr lang="en-US" sz="2300" b="1" dirty="0"/>
              <a:t>Pass 3/4 basic modules</a:t>
            </a:r>
            <a:endParaRPr sz="2300" b="1" dirty="0"/>
          </a:p>
          <a:p>
            <a:pPr marL="228600" lvl="0" indent="-222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Char char="•"/>
            </a:pPr>
            <a:r>
              <a:rPr lang="en-US" sz="2700" dirty="0"/>
              <a:t>At the end of the 3</a:t>
            </a:r>
            <a:r>
              <a:rPr lang="en-US" sz="2700" baseline="30000" dirty="0"/>
              <a:t>rd</a:t>
            </a:r>
            <a:r>
              <a:rPr lang="en-US" sz="2700" dirty="0"/>
              <a:t> semester you will need to have </a:t>
            </a:r>
            <a:r>
              <a:rPr lang="en-US" sz="2700" b="1" dirty="0"/>
              <a:t>at least 30 credits</a:t>
            </a:r>
            <a:endParaRPr sz="2700" b="1" dirty="0"/>
          </a:p>
          <a:p>
            <a:pPr marL="228600" lvl="0" indent="-222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Char char="•"/>
            </a:pPr>
            <a:r>
              <a:rPr lang="en-US" sz="2700" dirty="0"/>
              <a:t>With each semester, the minimum credits requirement </a:t>
            </a:r>
            <a:r>
              <a:rPr lang="en-US" sz="2700" b="1" dirty="0"/>
              <a:t>increases by 30 credits </a:t>
            </a:r>
            <a:endParaRPr sz="2600" b="1" dirty="0"/>
          </a:p>
          <a:p>
            <a:pPr marL="228600" lvl="0" indent="-222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Char char="•"/>
            </a:pPr>
            <a:r>
              <a:rPr lang="en-US" sz="2700" dirty="0"/>
              <a:t>If you don’t reach the minimum amount of credits =&gt; </a:t>
            </a:r>
            <a:r>
              <a:rPr lang="en-US" sz="2700" b="1" dirty="0" err="1"/>
              <a:t>Exmatriculation</a:t>
            </a:r>
            <a:r>
              <a:rPr lang="en-US" sz="2700" dirty="0"/>
              <a:t>!</a:t>
            </a:r>
            <a:endParaRPr sz="2700" dirty="0"/>
          </a:p>
        </p:txBody>
      </p:sp>
      <p:sp>
        <p:nvSpPr>
          <p:cNvPr id="215" name="Google Shape;21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6" name="Google Shape;2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A8F47898-79FA-4C79-B47A-EB78A62917E3}" type="datetime1">
              <a:rPr lang="en-GB" smtClean="0"/>
              <a:t>06/02/2022</a:t>
            </a:fld>
            <a:endParaRPr dirty="0"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Credits per semester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7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b="1" dirty="0"/>
              <a:t>Basic Module</a:t>
            </a:r>
            <a:endParaRPr sz="2150" dirty="0"/>
          </a:p>
          <a:p>
            <a:pPr marL="228600" lvl="0" indent="-187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dirty="0"/>
              <a:t>Date &amp; Time:</a:t>
            </a:r>
            <a:r>
              <a:rPr lang="en-US" sz="2150" dirty="0">
                <a:highlight>
                  <a:schemeClr val="lt1"/>
                </a:highlight>
              </a:rPr>
              <a:t> 14.02.2022, 8:00-</a:t>
            </a:r>
            <a:r>
              <a:rPr lang="en-US" sz="2150" dirty="0"/>
              <a:t>9:30AM</a:t>
            </a:r>
            <a:endParaRPr sz="2150" dirty="0"/>
          </a:p>
          <a:p>
            <a:pPr marL="228600" lvl="0" indent="-187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dirty="0"/>
              <a:t>Type: Open </a:t>
            </a:r>
            <a:r>
              <a:rPr lang="en-US" sz="215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questions</a:t>
            </a:r>
            <a:endParaRPr sz="2150" dirty="0"/>
          </a:p>
          <a:p>
            <a:pPr marL="228600" lvl="0" indent="-187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dirty="0"/>
              <a:t>Retake: 14.04.2022, 14:15-15:45PM</a:t>
            </a:r>
            <a:endParaRPr sz="2150" dirty="0"/>
          </a:p>
          <a:p>
            <a:pPr marL="228600" lvl="0" indent="-1873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50"/>
              <a:buChar char="•"/>
            </a:pPr>
            <a:r>
              <a:rPr lang="en-US" sz="2150" dirty="0"/>
              <a:t>Format: On site</a:t>
            </a:r>
            <a:endParaRPr sz="2150" dirty="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b="1" dirty="0"/>
              <a:t>Tips:</a:t>
            </a:r>
            <a:endParaRPr sz="2150" dirty="0"/>
          </a:p>
          <a:p>
            <a:pPr marL="685800" lvl="1" indent="-212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dirty="0"/>
              <a:t>Solve all the exercise sheets (even more than once)</a:t>
            </a:r>
            <a:endParaRPr sz="2150" dirty="0"/>
          </a:p>
          <a:p>
            <a:pPr marL="685800" lvl="1" indent="-212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dirty="0"/>
              <a:t>Old exams (structure may vary)</a:t>
            </a:r>
            <a:endParaRPr sz="2150"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23" name="Google Shape;22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48930C53-4426-4C1F-AF19-3A4BEE8D413A}" type="datetime1">
              <a:rPr lang="en-GB" smtClean="0"/>
              <a:t>06/02/2022</a:t>
            </a:fld>
            <a:endParaRPr dirty="0"/>
          </a:p>
        </p:txBody>
      </p:sp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Mathematics I</a:t>
            </a:r>
            <a:endParaRPr b="1"/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0825" algn="l" rtl="0">
              <a:spcBef>
                <a:spcPts val="0"/>
              </a:spcBef>
              <a:spcAft>
                <a:spcPts val="0"/>
              </a:spcAft>
              <a:buSzPts val="2150"/>
              <a:buChar char="•"/>
            </a:pPr>
            <a:r>
              <a:rPr lang="en-US" sz="2150" b="1"/>
              <a:t>Basic Module</a:t>
            </a:r>
            <a:endParaRPr sz="215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/>
              <a:t>Date &amp; Time: 21.02.2022, 8:00-10:00</a:t>
            </a:r>
            <a:endParaRPr sz="215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/>
              <a:t>Type: MC Questions (only ONE of the four given options is correct)</a:t>
            </a:r>
            <a:endParaRPr sz="215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/>
              <a:t>Retake: Summer Semester 2022</a:t>
            </a:r>
            <a:endParaRPr sz="215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50"/>
              <a:buChar char="•"/>
            </a:pPr>
            <a:r>
              <a:rPr lang="en-US" sz="2150"/>
              <a:t>Format: online</a:t>
            </a:r>
            <a:endParaRPr sz="215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>
                <a:highlight>
                  <a:srgbClr val="F4CCCC"/>
                </a:highlight>
              </a:rPr>
              <a:t>Maximum score: 40 questions, 3 points each → 120 points in total</a:t>
            </a:r>
            <a:endParaRPr sz="2150">
              <a:highlight>
                <a:srgbClr val="F4CCCC"/>
              </a:highlight>
            </a:endParaRPr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 b="1"/>
              <a:t>Tips:</a:t>
            </a:r>
            <a:endParaRPr sz="2150"/>
          </a:p>
          <a:p>
            <a:pPr marL="685800" lvl="1" indent="-212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/>
              <a:t>Exercises from the exercise sheets</a:t>
            </a:r>
            <a:endParaRPr sz="2150"/>
          </a:p>
          <a:p>
            <a:pPr marL="685800" lvl="1" indent="-212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/>
              <a:t>Exam quizzes</a:t>
            </a:r>
            <a:endParaRPr sz="2150"/>
          </a:p>
          <a:p>
            <a:pPr marL="685800" lvl="1" indent="-212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50"/>
              <a:buChar char="•"/>
            </a:pPr>
            <a:r>
              <a:rPr lang="en-US" sz="2150"/>
              <a:t>Previous exams</a:t>
            </a:r>
            <a:endParaRPr sz="2150"/>
          </a:p>
        </p:txBody>
      </p:sp>
      <p:sp>
        <p:nvSpPr>
          <p:cNvPr id="231" name="Google Shape;23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39E4E22A-FA4F-44C2-9CE8-1354295D84EF}" type="datetime1">
              <a:rPr lang="en-GB" smtClean="0"/>
              <a:t>06/02/2022</a:t>
            </a:fld>
            <a:endParaRPr dirty="0"/>
          </a:p>
        </p:txBody>
      </p:sp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Economics I (VWL I)</a:t>
            </a:r>
            <a:endParaRPr b="1"/>
          </a:p>
        </p:txBody>
      </p:sp>
      <p:sp>
        <p:nvSpPr>
          <p:cNvPr id="233" name="Google Shape;2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49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3050" b="1" dirty="0"/>
              <a:t>Basic Module</a:t>
            </a:r>
            <a:endParaRPr sz="3050" dirty="0"/>
          </a:p>
          <a:p>
            <a:pPr marL="228600" lvl="0" indent="-1863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/>
              <a:t>Date &amp; Time: 28.02.22, 17:00 – 18:00</a:t>
            </a:r>
            <a:endParaRPr sz="3050" dirty="0"/>
          </a:p>
          <a:p>
            <a:pPr marL="228600" lvl="0" indent="-1863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/>
              <a:t>Type: Open questions</a:t>
            </a:r>
            <a:endParaRPr sz="3050" dirty="0"/>
          </a:p>
          <a:p>
            <a:pPr marL="228600" lvl="0" indent="-1863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/>
              <a:t>Retake: Summer Semester 2022</a:t>
            </a:r>
            <a:endParaRPr sz="3050" dirty="0"/>
          </a:p>
          <a:p>
            <a:pPr marL="228600" lvl="0" indent="-1863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50" dirty="0"/>
              <a:t>Format: On-site</a:t>
            </a:r>
            <a:endParaRPr sz="3050" dirty="0"/>
          </a:p>
          <a:p>
            <a:pPr marL="228600" lvl="0" indent="-1863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>
                <a:highlight>
                  <a:srgbClr val="E6B8AF"/>
                </a:highlight>
              </a:rPr>
              <a:t>Maximum score: 60 points</a:t>
            </a:r>
            <a:endParaRPr sz="3050" dirty="0">
              <a:highlight>
                <a:srgbClr val="E6B8AF"/>
              </a:highlight>
            </a:endParaRPr>
          </a:p>
          <a:p>
            <a:pPr marL="228600" lvl="0" indent="-18637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b="1" dirty="0"/>
              <a:t>Tips:</a:t>
            </a:r>
            <a:endParaRPr sz="3050" dirty="0"/>
          </a:p>
          <a:p>
            <a:pPr marL="685800" lvl="1" indent="-21177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/>
              <a:t>Solve exercises from the script</a:t>
            </a:r>
            <a:endParaRPr sz="3050" dirty="0"/>
          </a:p>
          <a:p>
            <a:pPr marL="685800" lvl="1" indent="-21177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/>
              <a:t>Previous exams</a:t>
            </a:r>
            <a:endParaRPr sz="3050" dirty="0"/>
          </a:p>
          <a:p>
            <a:pPr marL="685800" lvl="1" indent="-211772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050" dirty="0"/>
              <a:t>During the exam: if you don’t know how to solve an exercise, jump to the next one</a:t>
            </a:r>
            <a:endParaRPr sz="3050"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39" name="Google Shape;23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FB124BE4-B64C-4628-9AE6-B406704E1558}" type="datetime1">
              <a:rPr lang="en-GB" smtClean="0"/>
              <a:t>06/02/2022</a:t>
            </a:fld>
            <a:endParaRPr dirty="0"/>
          </a:p>
        </p:txBody>
      </p:sp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 b="1"/>
              <a:t>Management Science</a:t>
            </a:r>
            <a:endParaRPr b="1"/>
          </a:p>
        </p:txBody>
      </p:sp>
      <p:sp>
        <p:nvSpPr>
          <p:cNvPr id="241" name="Google Shape;24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200025" y="1055665"/>
            <a:ext cx="11792100" cy="51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228600" lvl="0" indent="-2519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6668" dirty="0"/>
              <a:t>Date &amp; Time: 18.02.2022, 14:15-16:15</a:t>
            </a:r>
            <a:endParaRPr sz="6668" dirty="0"/>
          </a:p>
          <a:p>
            <a:pPr marL="228600" lvl="0" indent="-2519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6668" dirty="0"/>
              <a:t>Type: MC Questions (only ONE of the four given options is correct)</a:t>
            </a:r>
            <a:endParaRPr sz="6668" dirty="0"/>
          </a:p>
          <a:p>
            <a:pPr marL="228600" lvl="0" indent="-2519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6668" dirty="0"/>
              <a:t>Retake: Summer Semester 2022</a:t>
            </a:r>
            <a:endParaRPr sz="6668" dirty="0"/>
          </a:p>
          <a:p>
            <a:pPr marL="228600" lvl="0" indent="-1884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668" dirty="0"/>
              <a:t>Maximum score: 100 points (50 pts. Entrepreneurship + 50 pts. BE)</a:t>
            </a:r>
            <a:endParaRPr sz="6668" dirty="0"/>
          </a:p>
          <a:p>
            <a:pPr marL="228600" lvl="0" indent="-18841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6668" dirty="0"/>
              <a:t>Format: On-site</a:t>
            </a:r>
            <a:endParaRPr sz="6668" dirty="0"/>
          </a:p>
          <a:p>
            <a:pPr marL="228600" lvl="0" indent="-18841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b="1" dirty="0"/>
              <a:t>Tips:</a:t>
            </a:r>
            <a:endParaRPr sz="6000" dirty="0"/>
          </a:p>
          <a:p>
            <a:pPr marL="685800" lvl="1" indent="-213816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dirty="0"/>
              <a:t>Read through </a:t>
            </a:r>
            <a:r>
              <a:rPr lang="en-US" sz="6000" b="1" dirty="0"/>
              <a:t>all </a:t>
            </a:r>
            <a:r>
              <a:rPr lang="en-US" sz="6000" dirty="0"/>
              <a:t>slides (Questions can include all topics from the lecture)</a:t>
            </a:r>
            <a:endParaRPr sz="6000" dirty="0"/>
          </a:p>
          <a:p>
            <a:pPr marL="685800" lvl="1" indent="-213816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dirty="0"/>
              <a:t>Guest lectures </a:t>
            </a:r>
            <a:endParaRPr sz="6000" dirty="0"/>
          </a:p>
          <a:p>
            <a:pPr marL="685800" lvl="1" indent="-213816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b="1" dirty="0">
                <a:highlight>
                  <a:srgbClr val="E6B8AF"/>
                </a:highlight>
              </a:rPr>
              <a:t>For Business Ethics:</a:t>
            </a:r>
            <a:r>
              <a:rPr lang="en-US" sz="6000" dirty="0">
                <a:highlight>
                  <a:srgbClr val="E6B8AF"/>
                </a:highlight>
              </a:rPr>
              <a:t> read “</a:t>
            </a:r>
            <a:r>
              <a:rPr lang="en-US" sz="6000" dirty="0" err="1">
                <a:highlight>
                  <a:srgbClr val="E6B8AF"/>
                </a:highlight>
              </a:rPr>
              <a:t>Einführung</a:t>
            </a:r>
            <a:r>
              <a:rPr lang="en-US" sz="6000" dirty="0">
                <a:highlight>
                  <a:srgbClr val="E6B8AF"/>
                </a:highlight>
              </a:rPr>
              <a:t> in die </a:t>
            </a:r>
            <a:r>
              <a:rPr lang="en-US" sz="6000" dirty="0" err="1">
                <a:highlight>
                  <a:srgbClr val="E6B8AF"/>
                </a:highlight>
              </a:rPr>
              <a:t>Wirtschaftsethik</a:t>
            </a:r>
            <a:r>
              <a:rPr lang="en-US" sz="6000" dirty="0">
                <a:highlight>
                  <a:srgbClr val="E6B8AF"/>
                </a:highlight>
              </a:rPr>
              <a:t>” von Prof. </a:t>
            </a:r>
            <a:r>
              <a:rPr lang="en-US" sz="6000" dirty="0" err="1">
                <a:highlight>
                  <a:srgbClr val="E6B8AF"/>
                </a:highlight>
              </a:rPr>
              <a:t>Lütge</a:t>
            </a:r>
            <a:endParaRPr sz="6000" dirty="0">
              <a:highlight>
                <a:srgbClr val="E6B8AF"/>
              </a:highlight>
            </a:endParaRPr>
          </a:p>
          <a:p>
            <a:pPr marL="228600" lvl="0" indent="-18841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6000" dirty="0"/>
              <a:t>A lot of stuff to learn by heart!</a:t>
            </a:r>
            <a:endParaRPr sz="2500" dirty="0"/>
          </a:p>
        </p:txBody>
      </p:sp>
      <p:sp>
        <p:nvSpPr>
          <p:cNvPr id="247" name="Google Shape;2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F7B224E2-2877-4DEC-9E7D-8694C9054A0B}" type="datetime1">
              <a:rPr lang="en-GB" smtClean="0"/>
              <a:t>06/02/2022</a:t>
            </a:fld>
            <a:endParaRPr dirty="0"/>
          </a:p>
        </p:txBody>
      </p:sp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None/>
            </a:pPr>
            <a:r>
              <a:rPr lang="en-US" b="1"/>
              <a:t>Entrepreneurship &amp; Business Ethics</a:t>
            </a:r>
            <a:endParaRPr b="1"/>
          </a:p>
        </p:txBody>
      </p:sp>
      <p:sp>
        <p:nvSpPr>
          <p:cNvPr id="249" name="Google Shape;2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body" idx="1"/>
          </p:nvPr>
        </p:nvSpPr>
        <p:spPr>
          <a:xfrm>
            <a:off x="200024" y="1097667"/>
            <a:ext cx="11791951" cy="5002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7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•"/>
            </a:pPr>
            <a:r>
              <a:rPr lang="en-US" sz="2150" dirty="0"/>
              <a:t>Date &amp; Time: 04.04.2022, 17:00-18:00</a:t>
            </a:r>
            <a:endParaRPr sz="2150" dirty="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•"/>
            </a:pPr>
            <a:r>
              <a:rPr lang="en-US" sz="2150" dirty="0"/>
              <a:t>Type: MC Questions (only ONE of the four given options is correct)</a:t>
            </a:r>
            <a:endParaRPr sz="2150" dirty="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•"/>
            </a:pPr>
            <a:r>
              <a:rPr lang="en-US" sz="2150" dirty="0"/>
              <a:t>Retake: Summer Semester 2022</a:t>
            </a:r>
            <a:endParaRPr sz="2150" dirty="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•"/>
            </a:pPr>
            <a:r>
              <a:rPr lang="en-US" sz="2150" dirty="0"/>
              <a:t>80-90 questions (50% Financial Accounting + 50 % Bookkeeping)</a:t>
            </a:r>
            <a:endParaRPr sz="2150" dirty="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50"/>
              <a:buFont typeface="Helvetica Neue"/>
              <a:buChar char="•"/>
            </a:pPr>
            <a:r>
              <a:rPr lang="en-US" sz="2150" dirty="0"/>
              <a:t>Format:  Online</a:t>
            </a:r>
            <a:endParaRPr sz="2150" dirty="0"/>
          </a:p>
          <a:p>
            <a:pPr marL="228600" lvl="0" indent="-1873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•"/>
            </a:pPr>
            <a:r>
              <a:rPr lang="en-US" sz="2150" b="1" dirty="0"/>
              <a:t>Tips:</a:t>
            </a:r>
            <a:endParaRPr sz="2150" b="1" dirty="0"/>
          </a:p>
          <a:p>
            <a:pPr marL="685800" lvl="1" indent="-212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Helvetica Neue"/>
              <a:buChar char="•"/>
            </a:pPr>
            <a:r>
              <a:rPr lang="en-US" sz="2150" dirty="0"/>
              <a:t>Practice with the provided MCQs </a:t>
            </a:r>
            <a:endParaRPr sz="2150" dirty="0"/>
          </a:p>
          <a:p>
            <a:pPr marL="6858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  <a:p>
            <a:pPr marL="6858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26513257-3192-48BD-8BD8-54CAF4679A60}" type="datetime1">
              <a:rPr lang="en-GB" smtClean="0"/>
              <a:t>06/02/2022</a:t>
            </a:fld>
            <a:endParaRPr dirty="0"/>
          </a:p>
        </p:txBody>
      </p:sp>
      <p:sp>
        <p:nvSpPr>
          <p:cNvPr id="256" name="Google Shape;256;p9"/>
          <p:cNvSpPr txBox="1">
            <a:spLocks noGrp="1"/>
          </p:cNvSpPr>
          <p:nvPr>
            <p:ph type="title"/>
          </p:nvPr>
        </p:nvSpPr>
        <p:spPr>
          <a:xfrm>
            <a:off x="200025" y="95158"/>
            <a:ext cx="9074451" cy="70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Helvetica Neue"/>
              <a:buNone/>
            </a:pPr>
            <a:r>
              <a:rPr lang="en-US" b="1"/>
              <a:t>Financial Accounting (Buchführung)</a:t>
            </a:r>
            <a:endParaRPr b="1"/>
          </a:p>
        </p:txBody>
      </p:sp>
      <p:sp>
        <p:nvSpPr>
          <p:cNvPr id="257" name="Google Shape;2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M-SOM WS18/19">
  <a:themeElements>
    <a:clrScheme name="Fachschaft TUM S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6B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858</Words>
  <Application>Microsoft Office PowerPoint</Application>
  <PresentationFormat>Widescreen</PresentationFormat>
  <Paragraphs>149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Helvetica Neue</vt:lpstr>
      <vt:lpstr>Stardos Stencil</vt:lpstr>
      <vt:lpstr>Arial</vt:lpstr>
      <vt:lpstr>TUM-SOM WS18/19</vt:lpstr>
      <vt:lpstr>Photoshop.Image.12</vt:lpstr>
      <vt:lpstr>Exam Preparation Session</vt:lpstr>
      <vt:lpstr>Disclaimer</vt:lpstr>
      <vt:lpstr>3 out of 4 hurdle - Basic modules</vt:lpstr>
      <vt:lpstr>Credits per semester</vt:lpstr>
      <vt:lpstr>Mathematics I</vt:lpstr>
      <vt:lpstr>Economics I (VWL I)</vt:lpstr>
      <vt:lpstr>Management Science</vt:lpstr>
      <vt:lpstr>Entrepreneurship &amp; Business Ethics</vt:lpstr>
      <vt:lpstr>Financial Accounting (Buchführung)</vt:lpstr>
      <vt:lpstr>The answer sheet</vt:lpstr>
      <vt:lpstr>Exam day</vt:lpstr>
      <vt:lpstr>Results</vt:lpstr>
      <vt:lpstr>Exam review</vt:lpstr>
      <vt:lpstr>Websites and learning tips </vt:lpstr>
      <vt:lpstr>Learning places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Preparation Session</dc:title>
  <dc:creator>Simon Stappen</dc:creator>
  <cp:lastModifiedBy>Djelleza Hoti</cp:lastModifiedBy>
  <cp:revision>2</cp:revision>
  <dcterms:created xsi:type="dcterms:W3CDTF">2016-10-24T16:07:21Z</dcterms:created>
  <dcterms:modified xsi:type="dcterms:W3CDTF">2022-02-06T12:05:29Z</dcterms:modified>
</cp:coreProperties>
</file>